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46" r:id="rId3"/>
    <p:sldId id="348" r:id="rId4"/>
    <p:sldId id="349" r:id="rId5"/>
    <p:sldId id="350" r:id="rId6"/>
    <p:sldId id="298" r:id="rId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7608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113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3552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6</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3.1.3. As-</a:t>
            </a:r>
            <a:r>
              <a:rPr lang="tr-TR" sz="2400" dirty="0" err="1">
                <a:solidFill>
                  <a:srgbClr val="000000"/>
                </a:solidFill>
                <a:latin typeface="Calibri" panose="020F0502020204030204" pitchFamily="34" charset="0"/>
                <a:cs typeface="Calibri" panose="020F0502020204030204" pitchFamily="34" charset="0"/>
              </a:rPr>
              <a:t>built</a:t>
            </a:r>
            <a:r>
              <a:rPr lang="tr-TR" sz="2400" dirty="0">
                <a:solidFill>
                  <a:srgbClr val="000000"/>
                </a:solidFill>
                <a:latin typeface="Calibri" panose="020F0502020204030204" pitchFamily="34" charset="0"/>
                <a:cs typeface="Calibri" panose="020F0502020204030204" pitchFamily="34" charset="0"/>
              </a:rPr>
              <a:t> Joint (Alt Montaj İlişkisi) Komutu</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3.1.4. Joint </a:t>
            </a:r>
            <a:r>
              <a:rPr lang="tr-TR" sz="2400" dirty="0" err="1">
                <a:solidFill>
                  <a:srgbClr val="000000"/>
                </a:solidFill>
                <a:latin typeface="Calibri" panose="020F0502020204030204" pitchFamily="34" charset="0"/>
                <a:cs typeface="Calibri" panose="020F0502020204030204" pitchFamily="34" charset="0"/>
              </a:rPr>
              <a:t>Origins</a:t>
            </a:r>
            <a:r>
              <a:rPr lang="tr-TR" sz="2400" dirty="0">
                <a:solidFill>
                  <a:srgbClr val="000000"/>
                </a:solidFill>
                <a:latin typeface="Calibri" panose="020F0502020204030204" pitchFamily="34" charset="0"/>
                <a:cs typeface="Calibri" panose="020F0502020204030204" pitchFamily="34" charset="0"/>
              </a:rPr>
              <a:t> (Montaj İlişki Merkezleri)</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3.1.5. Rigid </a:t>
            </a:r>
            <a:r>
              <a:rPr lang="tr-TR" sz="2400" dirty="0" err="1">
                <a:solidFill>
                  <a:srgbClr val="000000"/>
                </a:solidFill>
                <a:latin typeface="Calibri" panose="020F0502020204030204" pitchFamily="34" charset="0"/>
                <a:cs typeface="Calibri" panose="020F0502020204030204" pitchFamily="34" charset="0"/>
              </a:rPr>
              <a:t>Group</a:t>
            </a:r>
            <a:r>
              <a:rPr lang="tr-TR" sz="2400" dirty="0">
                <a:solidFill>
                  <a:srgbClr val="000000"/>
                </a:solidFill>
                <a:latin typeface="Calibri" panose="020F0502020204030204" pitchFamily="34" charset="0"/>
                <a:cs typeface="Calibri" panose="020F0502020204030204" pitchFamily="34" charset="0"/>
              </a:rPr>
              <a:t> (Tümleşik Objeler)</a:t>
            </a:r>
            <a:br>
              <a:rPr lang="tr-TR"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3.1.6. Drive Joints (</a:t>
            </a:r>
            <a:r>
              <a:rPr lang="en-US" sz="2400" dirty="0" err="1">
                <a:solidFill>
                  <a:srgbClr val="000000"/>
                </a:solidFill>
                <a:latin typeface="Calibri" panose="020F0502020204030204" pitchFamily="34" charset="0"/>
                <a:cs typeface="Calibri" panose="020F0502020204030204" pitchFamily="34" charset="0"/>
              </a:rPr>
              <a:t>Eklem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Taşıma</a:t>
            </a:r>
            <a:r>
              <a:rPr lang="tr-TR" sz="2400">
                <a:solidFill>
                  <a:srgbClr val="000000"/>
                </a:solidFill>
                <a:latin typeface="Calibri" panose="020F0502020204030204" pitchFamily="34" charset="0"/>
                <a:cs typeface="Calibri" panose="020F0502020204030204" pitchFamily="34" charset="0"/>
              </a:rPr>
              <a:t>)</a:t>
            </a:r>
            <a:endParaRPr lang="tr-TR" sz="24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MONTAJI</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4.Hafta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2739211"/>
          </a:xfrm>
          <a:prstGeom prst="rect">
            <a:avLst/>
          </a:prstGeom>
          <a:noFill/>
        </p:spPr>
        <p:txBody>
          <a:bodyPr wrap="square">
            <a:spAutoFit/>
          </a:bodyPr>
          <a:lstStyle/>
          <a:p>
            <a:pPr marL="273050" indent="-273050" algn="l"/>
            <a:r>
              <a:rPr lang="en-US" sz="1800" b="1" u="sng" dirty="0"/>
              <a:t>3.1.3. As-built Joint (Alt </a:t>
            </a:r>
            <a:r>
              <a:rPr lang="en-US" sz="1800" b="1" u="sng" dirty="0" err="1"/>
              <a:t>Montaj</a:t>
            </a:r>
            <a:r>
              <a:rPr lang="en-US" sz="1800" b="1" u="sng" dirty="0"/>
              <a:t> </a:t>
            </a:r>
            <a:r>
              <a:rPr lang="en-US" sz="1800" b="1" u="sng" dirty="0" err="1"/>
              <a:t>İlişkisi</a:t>
            </a:r>
            <a:r>
              <a:rPr lang="en-US" sz="1800" b="1" u="sng" dirty="0"/>
              <a:t>) </a:t>
            </a:r>
            <a:r>
              <a:rPr lang="en-US" sz="1800" b="1" u="sng" dirty="0" err="1"/>
              <a:t>Komutu</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DESING&gt;ASSAMBLE&gt;As-</a:t>
            </a:r>
            <a:r>
              <a:rPr lang="tr-TR" sz="1400" dirty="0" err="1"/>
              <a:t>built</a:t>
            </a:r>
            <a:r>
              <a:rPr lang="tr-TR" sz="1400" dirty="0"/>
              <a:t> Joint</a:t>
            </a:r>
          </a:p>
          <a:p>
            <a:pPr algn="l"/>
            <a:r>
              <a:rPr lang="tr-TR" sz="1400" b="1" dirty="0"/>
              <a:t>Klavye Kısa yolu: </a:t>
            </a:r>
            <a:r>
              <a:rPr lang="tr-TR" sz="1400" dirty="0" err="1"/>
              <a:t>Shift+J</a:t>
            </a:r>
            <a:endParaRPr lang="tr-TR" sz="1400" dirty="0"/>
          </a:p>
          <a:p>
            <a:pPr algn="l"/>
            <a:r>
              <a:rPr lang="tr-TR" sz="1400" dirty="0"/>
              <a:t>	Montaj bileşenleri gruplar hâlinde bulunabilir. Her grubun kendi içinde bir çalışma prensibi olup </a:t>
            </a:r>
          </a:p>
          <a:p>
            <a:pPr algn="l"/>
            <a:r>
              <a:rPr lang="tr-TR" sz="1400" dirty="0"/>
              <a:t>grupların da birbirleri ile çalışma prensipleri bulunabilir. Grupların birbirleri ile çalışma sistemlerini As-</a:t>
            </a:r>
            <a:r>
              <a:rPr lang="tr-TR" sz="1400" dirty="0" err="1"/>
              <a:t>built</a:t>
            </a:r>
            <a:r>
              <a:rPr lang="tr-TR" sz="1400" dirty="0"/>
              <a:t> </a:t>
            </a:r>
          </a:p>
          <a:p>
            <a:pPr algn="l"/>
            <a:r>
              <a:rPr lang="tr-TR" sz="1400" dirty="0"/>
              <a:t>Joint (Alt </a:t>
            </a:r>
            <a:r>
              <a:rPr lang="tr-TR" sz="1400" dirty="0" err="1"/>
              <a:t>Montajj</a:t>
            </a:r>
            <a:r>
              <a:rPr lang="tr-TR" sz="1400" dirty="0"/>
              <a:t> İlişkisi) komutu ile yapılır. </a:t>
            </a:r>
          </a:p>
          <a:p>
            <a:pPr algn="l"/>
            <a:r>
              <a:rPr lang="tr-TR" sz="1400" dirty="0"/>
              <a:t>	Aşağıda görülen sistemde başlangıçta pedal ve gövde olmak üzere iki ayrı montaj sistemi bulunmaktadır (a). Her birinin kendi içinde montaj bileşenleri vardır. İki sistemin içinde bulunan alt </a:t>
            </a:r>
          </a:p>
          <a:p>
            <a:pPr algn="l"/>
            <a:r>
              <a:rPr lang="tr-TR" sz="1400" dirty="0"/>
              <a:t>montajların birbirine bağlanarak hem kendi içinde hem de birlikte çalışabilmeleri için Alt-</a:t>
            </a:r>
            <a:r>
              <a:rPr lang="tr-TR" sz="1400" dirty="0" err="1"/>
              <a:t>built</a:t>
            </a:r>
            <a:r>
              <a:rPr lang="tr-TR" sz="1400" dirty="0"/>
              <a:t> Joint komutu kullanılır (b).</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CB0AC7D4-F604-22AA-85A9-2235F0D1BD61}"/>
              </a:ext>
            </a:extLst>
          </p:cNvPr>
          <p:cNvPicPr>
            <a:picLocks noChangeAspect="1"/>
          </p:cNvPicPr>
          <p:nvPr/>
        </p:nvPicPr>
        <p:blipFill rotWithShape="1">
          <a:blip r:embed="rId4"/>
          <a:srcRect l="45316" t="35420" r="51917" b="60069"/>
          <a:stretch/>
        </p:blipFill>
        <p:spPr>
          <a:xfrm>
            <a:off x="1547664" y="1916832"/>
            <a:ext cx="432048" cy="396044"/>
          </a:xfrm>
          <a:prstGeom prst="rect">
            <a:avLst/>
          </a:prstGeom>
        </p:spPr>
      </p:pic>
      <p:pic>
        <p:nvPicPr>
          <p:cNvPr id="9" name="Resim 8">
            <a:extLst>
              <a:ext uri="{FF2B5EF4-FFF2-40B4-BE49-F238E27FC236}">
                <a16:creationId xmlns:a16="http://schemas.microsoft.com/office/drawing/2014/main" id="{4880520E-D295-006C-018F-4A60F935F12C}"/>
              </a:ext>
            </a:extLst>
          </p:cNvPr>
          <p:cNvPicPr>
            <a:picLocks noChangeAspect="1"/>
          </p:cNvPicPr>
          <p:nvPr/>
        </p:nvPicPr>
        <p:blipFill rotWithShape="1">
          <a:blip r:embed="rId5"/>
          <a:srcRect l="34251" t="38800" r="24012" b="31800"/>
          <a:stretch/>
        </p:blipFill>
        <p:spPr>
          <a:xfrm>
            <a:off x="1598587" y="4295637"/>
            <a:ext cx="6406300" cy="2538345"/>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2954655"/>
          </a:xfrm>
          <a:prstGeom prst="rect">
            <a:avLst/>
          </a:prstGeom>
          <a:noFill/>
        </p:spPr>
        <p:txBody>
          <a:bodyPr wrap="square">
            <a:spAutoFit/>
          </a:bodyPr>
          <a:lstStyle/>
          <a:p>
            <a:pPr marL="273050" indent="-273050" algn="l"/>
            <a:r>
              <a:rPr lang="fi-FI" sz="1800" b="1" u="sng" dirty="0"/>
              <a:t>3.1.4. Joint Origins (Montaj İlişki Merkezleri)</a:t>
            </a:r>
            <a:endParaRPr lang="tr-TR" sz="1400" b="1" dirty="0"/>
          </a:p>
          <a:p>
            <a:pPr marL="273050" indent="-273050" algn="l"/>
            <a:endParaRPr lang="tr-TR" sz="1400" b="1" dirty="0"/>
          </a:p>
          <a:p>
            <a:pPr marL="273050" indent="-273050" algn="l"/>
            <a:r>
              <a:rPr lang="tr-TR" sz="1400" b="1" dirty="0"/>
              <a:t>Simgesi	:</a:t>
            </a:r>
          </a:p>
          <a:p>
            <a:pPr algn="l"/>
            <a:r>
              <a:rPr lang="tr-TR" sz="1400" b="1" dirty="0"/>
              <a:t>Konumu	DESING&gt;ASSAMBLE&gt;Joint </a:t>
            </a:r>
            <a:r>
              <a:rPr lang="tr-TR" sz="1400" b="1" dirty="0" err="1"/>
              <a:t>Origins</a:t>
            </a:r>
            <a:endParaRPr lang="tr-TR" sz="1400" dirty="0"/>
          </a:p>
          <a:p>
            <a:pPr algn="l"/>
            <a:r>
              <a:rPr lang="tr-TR" sz="1400" b="1" dirty="0"/>
              <a:t>Klavye Kısa yolu:  </a:t>
            </a:r>
            <a:endParaRPr lang="tr-TR" sz="1400" dirty="0"/>
          </a:p>
          <a:p>
            <a:pPr algn="l"/>
            <a:r>
              <a:rPr lang="tr-TR" sz="1400" dirty="0"/>
              <a:t>	Montaj esnasına parçaların ilişkilendirme merkezleri program tarafından otomatik olarak belirlenmektedir. Kullanıcı tarafından belirlenen ilişkilendirme merkezi de montajda kullanılabilir. Joint </a:t>
            </a:r>
            <a:r>
              <a:rPr lang="tr-TR" sz="1400" dirty="0" err="1"/>
              <a:t>Origins</a:t>
            </a:r>
            <a:r>
              <a:rPr lang="tr-TR" sz="1400" dirty="0"/>
              <a:t> komutu parçaların istenilen yüzeylerine ilişkilendirme merkezi belirlemeyi sağlar. </a:t>
            </a:r>
          </a:p>
          <a:p>
            <a:pPr algn="l"/>
            <a:r>
              <a:rPr lang="tr-TR" sz="1400" dirty="0"/>
              <a:t>	Daha önce anlatılan üç ayrı ilişkilendirme modu seçimi yapılır ve oluşturulmak istenilen yere farenin sol tuşu ile bir kez basarak yeni montaj ilişki merkezi belirlenir.</a:t>
            </a:r>
          </a:p>
          <a:p>
            <a:pPr algn="l"/>
            <a:r>
              <a:rPr lang="tr-TR" sz="1400" dirty="0"/>
              <a:t>	Program tarafından otomatik belirlediği ilişkilendirme merkezleri haricinde bir merkez gerekli olduğu hallerde bu komut kullanılır. </a:t>
            </a:r>
          </a:p>
          <a:p>
            <a:pPr algn="l"/>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BFE0BF82-1AC2-A5BF-9801-352CC2314A04}"/>
              </a:ext>
            </a:extLst>
          </p:cNvPr>
          <p:cNvPicPr>
            <a:picLocks noChangeAspect="1"/>
          </p:cNvPicPr>
          <p:nvPr/>
        </p:nvPicPr>
        <p:blipFill rotWithShape="1">
          <a:blip r:embed="rId4"/>
          <a:srcRect l="45275" t="45800" r="51718" b="49109"/>
          <a:stretch/>
        </p:blipFill>
        <p:spPr>
          <a:xfrm>
            <a:off x="1547664" y="2348880"/>
            <a:ext cx="378042" cy="360040"/>
          </a:xfrm>
          <a:prstGeom prst="rect">
            <a:avLst/>
          </a:prstGeom>
        </p:spPr>
      </p:pic>
    </p:spTree>
    <p:extLst>
      <p:ext uri="{BB962C8B-B14F-4D97-AF65-F5344CB8AC3E}">
        <p14:creationId xmlns:p14="http://schemas.microsoft.com/office/powerpoint/2010/main" val="17608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877437"/>
          </a:xfrm>
          <a:prstGeom prst="rect">
            <a:avLst/>
          </a:prstGeom>
          <a:noFill/>
        </p:spPr>
        <p:txBody>
          <a:bodyPr wrap="square">
            <a:spAutoFit/>
          </a:bodyPr>
          <a:lstStyle/>
          <a:p>
            <a:pPr marL="273050" indent="-273050" algn="l"/>
            <a:r>
              <a:rPr lang="en-US" sz="1800" b="1" u="sng" dirty="0"/>
              <a:t>3.1.5. Rigid Group (</a:t>
            </a:r>
            <a:r>
              <a:rPr lang="en-US" sz="1800" b="1" u="sng" dirty="0" err="1"/>
              <a:t>Tümleşik</a:t>
            </a:r>
            <a:r>
              <a:rPr lang="en-US" sz="1800" b="1" u="sng" dirty="0"/>
              <a:t> </a:t>
            </a:r>
            <a:r>
              <a:rPr lang="en-US" sz="1800" b="1" u="sng" dirty="0" err="1"/>
              <a:t>Objeler</a:t>
            </a:r>
            <a:r>
              <a:rPr lang="en-US" sz="1800" b="1" u="sng" dirty="0"/>
              <a:t>)</a:t>
            </a:r>
            <a:endParaRPr lang="tr-TR" sz="1800" b="1" u="sng" dirty="0"/>
          </a:p>
          <a:p>
            <a:pPr marL="273050" indent="-273050" algn="l"/>
            <a:endParaRPr lang="tr-TR" sz="1400" b="1" dirty="0"/>
          </a:p>
          <a:p>
            <a:pPr marL="273050" indent="-273050" algn="l"/>
            <a:r>
              <a:rPr lang="tr-TR" sz="1400" b="1" dirty="0"/>
              <a:t>Simgesi	:</a:t>
            </a:r>
          </a:p>
          <a:p>
            <a:pPr algn="l"/>
            <a:r>
              <a:rPr lang="tr-TR" sz="1400" b="1" dirty="0"/>
              <a:t>Konumu	: DESING&gt;ASSAMBLE&gt;Rigid </a:t>
            </a:r>
            <a:r>
              <a:rPr lang="tr-TR" sz="1400" b="1" dirty="0" err="1"/>
              <a:t>Group</a:t>
            </a:r>
            <a:endParaRPr lang="tr-TR" sz="1400" dirty="0"/>
          </a:p>
          <a:p>
            <a:pPr algn="l"/>
            <a:r>
              <a:rPr lang="tr-TR" sz="1400" b="1" dirty="0"/>
              <a:t>Klavye Kısa yolu:  </a:t>
            </a:r>
            <a:endParaRPr lang="tr-TR" sz="1400" dirty="0"/>
          </a:p>
          <a:p>
            <a:pPr algn="l"/>
            <a:r>
              <a:rPr lang="tr-TR" sz="1400" dirty="0"/>
              <a:t>	Birden çok montaj bileşeninin tek bir obje gibi hareket etmesini sağlayan komuttur. Objeler seçilerek komuta girilir ya da komuta girilir ve objeler seçilir. Rigid montaj tipinin iki ya da ikiden çok montaj bileşenine uygulanış şeklidir.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04E3D76B-399E-7AD6-5B6A-92D2908447B2}"/>
              </a:ext>
            </a:extLst>
          </p:cNvPr>
          <p:cNvPicPr>
            <a:picLocks noChangeAspect="1"/>
          </p:cNvPicPr>
          <p:nvPr/>
        </p:nvPicPr>
        <p:blipFill rotWithShape="1">
          <a:blip r:embed="rId4"/>
          <a:srcRect l="43894" t="22373" r="52770" b="72046"/>
          <a:stretch/>
        </p:blipFill>
        <p:spPr>
          <a:xfrm>
            <a:off x="1547664" y="2348880"/>
            <a:ext cx="459051" cy="432048"/>
          </a:xfrm>
          <a:prstGeom prst="rect">
            <a:avLst/>
          </a:prstGeom>
        </p:spPr>
      </p:pic>
    </p:spTree>
    <p:extLst>
      <p:ext uri="{BB962C8B-B14F-4D97-AF65-F5344CB8AC3E}">
        <p14:creationId xmlns:p14="http://schemas.microsoft.com/office/powerpoint/2010/main" val="62586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2154436"/>
          </a:xfrm>
          <a:prstGeom prst="rect">
            <a:avLst/>
          </a:prstGeom>
          <a:noFill/>
        </p:spPr>
        <p:txBody>
          <a:bodyPr wrap="square">
            <a:spAutoFit/>
          </a:bodyPr>
          <a:lstStyle/>
          <a:p>
            <a:pPr marL="273050" indent="-273050" algn="l"/>
            <a:r>
              <a:rPr lang="en-US" sz="1800" b="1" u="sng" dirty="0"/>
              <a:t>3.1.6. Drive Joints (</a:t>
            </a:r>
            <a:r>
              <a:rPr lang="en-US" sz="1800" b="1" u="sng" dirty="0" err="1"/>
              <a:t>Eklem</a:t>
            </a:r>
            <a:r>
              <a:rPr lang="en-US" sz="1800" b="1" u="sng" dirty="0"/>
              <a:t> </a:t>
            </a:r>
            <a:r>
              <a:rPr lang="en-US" sz="1800" b="1" u="sng" dirty="0" err="1"/>
              <a:t>Taşıma</a:t>
            </a:r>
            <a:r>
              <a:rPr lang="en-US" sz="1800" b="1" u="sng" dirty="0"/>
              <a:t>)</a:t>
            </a:r>
            <a:endParaRPr lang="tr-TR" sz="1800" b="1" u="sng" dirty="0"/>
          </a:p>
          <a:p>
            <a:pPr marL="273050" indent="-273050" algn="l"/>
            <a:endParaRPr lang="tr-TR" sz="1800" b="1" u="sng" dirty="0"/>
          </a:p>
          <a:p>
            <a:pPr marL="273050" indent="-273050" algn="l"/>
            <a:r>
              <a:rPr lang="tr-TR" sz="1400" b="1" dirty="0"/>
              <a:t>Simgesi	:</a:t>
            </a:r>
          </a:p>
          <a:p>
            <a:pPr algn="l"/>
            <a:r>
              <a:rPr lang="tr-TR" sz="1400" b="1" dirty="0"/>
              <a:t>Konumu	: DESING&gt;ASSAMBLE&gt;Drive </a:t>
            </a:r>
            <a:r>
              <a:rPr lang="tr-TR" sz="1400" b="1" dirty="0" err="1"/>
              <a:t>Joints</a:t>
            </a:r>
            <a:endParaRPr lang="tr-TR" sz="1400" b="1" dirty="0"/>
          </a:p>
          <a:p>
            <a:pPr algn="l"/>
            <a:r>
              <a:rPr lang="tr-TR" sz="1400" b="1" dirty="0"/>
              <a:t>Klavye Kısa yolu:  </a:t>
            </a:r>
            <a:endParaRPr lang="tr-TR" sz="1400" dirty="0"/>
          </a:p>
          <a:p>
            <a:pPr algn="l"/>
            <a:r>
              <a:rPr lang="tr-TR" sz="1400" dirty="0"/>
              <a:t>	</a:t>
            </a:r>
          </a:p>
          <a:p>
            <a:pPr algn="l"/>
            <a:r>
              <a:rPr lang="tr-TR" sz="1400" dirty="0"/>
              <a:t>	Montaj bileşenlerinin eklem noktalarının taşınması için kullanılan komuttur. Taşıma olayı mesafe ya da açısal değer üzerinde yapılacak değişiklik ile yapılır. Bu komut kullanıldıktan sonra montaj parçasının </a:t>
            </a:r>
          </a:p>
          <a:p>
            <a:pPr algn="l"/>
            <a:r>
              <a:rPr lang="tr-TR" sz="1400" dirty="0"/>
              <a:t>ilişkilendirilme noktası yeni yerine taşınır.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6A277777-CF1E-A9AF-AE25-EA773787D77D}"/>
              </a:ext>
            </a:extLst>
          </p:cNvPr>
          <p:cNvPicPr>
            <a:picLocks noChangeAspect="1"/>
          </p:cNvPicPr>
          <p:nvPr/>
        </p:nvPicPr>
        <p:blipFill rotWithShape="1">
          <a:blip r:embed="rId4"/>
          <a:srcRect l="43809" t="47161" r="53282" b="47999"/>
          <a:stretch/>
        </p:blipFill>
        <p:spPr>
          <a:xfrm>
            <a:off x="1547664" y="2348880"/>
            <a:ext cx="538665" cy="504056"/>
          </a:xfrm>
          <a:prstGeom prst="rect">
            <a:avLst/>
          </a:prstGeom>
        </p:spPr>
      </p:pic>
    </p:spTree>
    <p:extLst>
      <p:ext uri="{BB962C8B-B14F-4D97-AF65-F5344CB8AC3E}">
        <p14:creationId xmlns:p14="http://schemas.microsoft.com/office/powerpoint/2010/main" val="67131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8155</TotalTime>
  <Words>409</Words>
  <Application>Microsoft Office PowerPoint</Application>
  <PresentationFormat>Ekran Gösterisi (4:3)</PresentationFormat>
  <Paragraphs>48</Paragraphs>
  <Slides>6</Slides>
  <Notes>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Calibri</vt:lpstr>
      <vt:lpstr>Microsoft Sans Serif</vt:lpstr>
      <vt:lpstr>powerpoint-template-24</vt:lpstr>
      <vt:lpstr>3.1.3. As-built Joint (Alt Montaj İlişkisi) Komutu 3.1.4. Joint Origins (Montaj İlişki Merkezleri) 3.1.5. Rigid Group (Tümleşik Objeler) 3.1.6. Drive Joints (Eklem Taşıma)</vt:lpstr>
      <vt:lpstr>Katıların Montajı</vt:lpstr>
      <vt:lpstr>Katıların Montajı</vt:lpstr>
      <vt:lpstr>Katıların Montajı</vt:lpstr>
      <vt:lpstr>Katıların Montajı</vt:lpstr>
      <vt:lpstr>Katıların Montajı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75</cp:revision>
  <dcterms:created xsi:type="dcterms:W3CDTF">2021-12-22T17:52:59Z</dcterms:created>
  <dcterms:modified xsi:type="dcterms:W3CDTF">2024-12-07T19:30:03Z</dcterms:modified>
</cp:coreProperties>
</file>